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Alexandria Medium"/>
      <p:regular r:id="rId21"/>
      <p:bold r:id="rId22"/>
    </p:embeddedFont>
    <p:embeddedFont>
      <p:font typeface="Albert Sans"/>
      <p:regular r:id="rId23"/>
      <p:bold r:id="rId24"/>
      <p:italic r:id="rId25"/>
      <p:boldItalic r:id="rId26"/>
    </p:embeddedFont>
    <p:embeddedFont>
      <p:font typeface="Alexandria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AlexandriaMedium-bold.fntdata"/><Relationship Id="rId21" Type="http://schemas.openxmlformats.org/officeDocument/2006/relationships/font" Target="fonts/AlexandriaMedium-regular.fntdata"/><Relationship Id="rId24" Type="http://schemas.openxmlformats.org/officeDocument/2006/relationships/font" Target="fonts/AlbertSans-bold.fntdata"/><Relationship Id="rId23" Type="http://schemas.openxmlformats.org/officeDocument/2006/relationships/font" Target="fonts/Albert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lbertSans-boldItalic.fntdata"/><Relationship Id="rId25" Type="http://schemas.openxmlformats.org/officeDocument/2006/relationships/font" Target="fonts/AlbertSans-italic.fntdata"/><Relationship Id="rId28" Type="http://schemas.openxmlformats.org/officeDocument/2006/relationships/font" Target="fonts/Alexandria-bold.fntdata"/><Relationship Id="rId27" Type="http://schemas.openxmlformats.org/officeDocument/2006/relationships/font" Target="fonts/Alexandri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558abb5f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558abb5f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572bee519d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572bee519d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89e75502f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89e75502f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572bee519d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572bee519d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5685abcf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5685abcf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5703cb3a7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5703cb3a7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572bee519d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572bee519d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572bee519d_0_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572bee519d_0_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53b51d4ff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53b51d4ff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5703cb3a7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5703cb3a7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558abb5fb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558abb5fb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89e75502f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89e75502f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5703cb3a7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5703cb3a7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89e75502f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89e75502f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5703cb3a7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5703cb3a7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89e75502f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89e75502f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2272" l="-19689" r="19690" t="4147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711750" y="1958600"/>
            <a:ext cx="4280100" cy="26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1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11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715100" y="3068600"/>
            <a:ext cx="7713900" cy="15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subTitle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hasCustomPrompt="1" type="title"/>
          </p:nvPr>
        </p:nvSpPr>
        <p:spPr>
          <a:xfrm>
            <a:off x="1070650" y="1367325"/>
            <a:ext cx="5385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609075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2"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hasCustomPrompt="1" idx="3" type="title"/>
          </p:nvPr>
        </p:nvSpPr>
        <p:spPr>
          <a:xfrm>
            <a:off x="1070650" y="2103525"/>
            <a:ext cx="5385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idx="4" type="subTitle"/>
          </p:nvPr>
        </p:nvSpPr>
        <p:spPr>
          <a:xfrm>
            <a:off x="1609075" y="2103524"/>
            <a:ext cx="26073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hasCustomPrompt="1" idx="5" type="title"/>
          </p:nvPr>
        </p:nvSpPr>
        <p:spPr>
          <a:xfrm>
            <a:off x="1070650" y="2839750"/>
            <a:ext cx="5385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idx="6" type="subTitle"/>
          </p:nvPr>
        </p:nvSpPr>
        <p:spPr>
          <a:xfrm>
            <a:off x="1609075" y="2839748"/>
            <a:ext cx="26073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hasCustomPrompt="1" idx="7" type="title"/>
          </p:nvPr>
        </p:nvSpPr>
        <p:spPr>
          <a:xfrm>
            <a:off x="1070650" y="3575950"/>
            <a:ext cx="5385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/>
          <p:nvPr>
            <p:ph idx="8" type="subTitle"/>
          </p:nvPr>
        </p:nvSpPr>
        <p:spPr>
          <a:xfrm>
            <a:off x="1609075" y="3575948"/>
            <a:ext cx="26073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hasCustomPrompt="1" idx="9" type="title"/>
          </p:nvPr>
        </p:nvSpPr>
        <p:spPr>
          <a:xfrm>
            <a:off x="4927449" y="1367325"/>
            <a:ext cx="5385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idx="13" type="subTitle"/>
          </p:nvPr>
        </p:nvSpPr>
        <p:spPr>
          <a:xfrm>
            <a:off x="5465950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hasCustomPrompt="1" idx="14" type="title"/>
          </p:nvPr>
        </p:nvSpPr>
        <p:spPr>
          <a:xfrm>
            <a:off x="4927449" y="2103522"/>
            <a:ext cx="5385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idx="15" type="subTitle"/>
          </p:nvPr>
        </p:nvSpPr>
        <p:spPr>
          <a:xfrm>
            <a:off x="5465950" y="2103519"/>
            <a:ext cx="26073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hasCustomPrompt="1" idx="16" type="title"/>
          </p:nvPr>
        </p:nvSpPr>
        <p:spPr>
          <a:xfrm>
            <a:off x="4927449" y="2839728"/>
            <a:ext cx="5385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idx="17" type="subTitle"/>
          </p:nvPr>
        </p:nvSpPr>
        <p:spPr>
          <a:xfrm>
            <a:off x="5465950" y="2839721"/>
            <a:ext cx="26073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hasCustomPrompt="1" idx="18" type="title"/>
          </p:nvPr>
        </p:nvSpPr>
        <p:spPr>
          <a:xfrm>
            <a:off x="4927449" y="3575925"/>
            <a:ext cx="5385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/>
          <p:nvPr>
            <p:ph idx="19" type="subTitle"/>
          </p:nvPr>
        </p:nvSpPr>
        <p:spPr>
          <a:xfrm>
            <a:off x="5465950" y="3575916"/>
            <a:ext cx="2607300" cy="73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2">
            <a:alphaModFix/>
          </a:blip>
          <a:srcRect b="-35825" l="-6643" r="27548" t="13471"/>
          <a:stretch/>
        </p:blipFill>
        <p:spPr>
          <a:xfrm>
            <a:off x="5819050" y="0"/>
            <a:ext cx="33249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715100" y="1503175"/>
            <a:ext cx="5930100" cy="200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" name="Google Shape;76;p14"/>
          <p:cNvSpPr txBox="1"/>
          <p:nvPr>
            <p:ph idx="2" type="subTitle"/>
          </p:nvPr>
        </p:nvSpPr>
        <p:spPr>
          <a:xfrm>
            <a:off x="715100" y="3965300"/>
            <a:ext cx="5930100" cy="45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 b="2272" l="-19689" r="19690" t="41478"/>
          <a:stretch/>
        </p:blipFill>
        <p:spPr>
          <a:xfrm flipH="1" rot="10800000">
            <a:off x="0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>
            <p:ph type="title"/>
          </p:nvPr>
        </p:nvSpPr>
        <p:spPr>
          <a:xfrm>
            <a:off x="715100" y="2259575"/>
            <a:ext cx="4276800" cy="2317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 rotWithShape="1">
          <a:blip r:embed="rId2">
            <a:alphaModFix/>
          </a:blip>
          <a:srcRect b="-26994" l="7043" r="-48486" t="47434"/>
          <a:stretch/>
        </p:blipFill>
        <p:spPr>
          <a:xfrm flipH="1" rot="10800000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>
            <p:ph type="title"/>
          </p:nvPr>
        </p:nvSpPr>
        <p:spPr>
          <a:xfrm>
            <a:off x="715100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715100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2">
            <a:alphaModFix/>
          </a:blip>
          <a:srcRect b="-5849" l="-50000" r="50000" t="4960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type="title"/>
          </p:nvPr>
        </p:nvSpPr>
        <p:spPr>
          <a:xfrm>
            <a:off x="4302272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4302272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"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type="title"/>
          </p:nvPr>
        </p:nvSpPr>
        <p:spPr>
          <a:xfrm>
            <a:off x="1545472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1545472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 rotWithShape="1">
          <a:blip r:embed="rId2">
            <a:alphaModFix/>
          </a:blip>
          <a:srcRect b="-5849" l="-50000" r="50000" t="4960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715100" y="2046500"/>
            <a:ext cx="59301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2" type="subTitle"/>
          </p:nvPr>
        </p:nvSpPr>
        <p:spPr>
          <a:xfrm>
            <a:off x="715100" y="3299000"/>
            <a:ext cx="59301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3" type="subTitle"/>
          </p:nvPr>
        </p:nvSpPr>
        <p:spPr>
          <a:xfrm>
            <a:off x="715100" y="1666700"/>
            <a:ext cx="5930100" cy="456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4" type="subTitle"/>
          </p:nvPr>
        </p:nvSpPr>
        <p:spPr>
          <a:xfrm>
            <a:off x="715100" y="2919200"/>
            <a:ext cx="5930100" cy="456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0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flipH="1" rot="10800000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715100" y="2328775"/>
            <a:ext cx="21318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2" type="subTitle"/>
          </p:nvPr>
        </p:nvSpPr>
        <p:spPr>
          <a:xfrm>
            <a:off x="7151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3" type="subTitle"/>
          </p:nvPr>
        </p:nvSpPr>
        <p:spPr>
          <a:xfrm>
            <a:off x="3506100" y="2328775"/>
            <a:ext cx="21318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4" type="subTitle"/>
          </p:nvPr>
        </p:nvSpPr>
        <p:spPr>
          <a:xfrm>
            <a:off x="3506099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5" type="subTitle"/>
          </p:nvPr>
        </p:nvSpPr>
        <p:spPr>
          <a:xfrm>
            <a:off x="6297202" y="2328775"/>
            <a:ext cx="21318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9" name="Google Shape;109;p20"/>
          <p:cNvSpPr txBox="1"/>
          <p:nvPr>
            <p:ph idx="6" type="subTitle"/>
          </p:nvPr>
        </p:nvSpPr>
        <p:spPr>
          <a:xfrm>
            <a:off x="62972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 rotWithShape="1">
          <a:blip r:embed="rId3">
            <a:alphaModFix/>
          </a:blip>
          <a:srcRect b="-40" l="36283" r="-6" t="30"/>
          <a:stretch/>
        </p:blipFill>
        <p:spPr>
          <a:xfrm rot="10800000">
            <a:off x="5864950" y="-3275"/>
            <a:ext cx="32790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7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 rotWithShape="1">
          <a:blip r:embed="rId2">
            <a:alphaModFix/>
          </a:blip>
          <a:srcRect b="-5849" l="-50000" r="50000" t="4960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>
            <p:ph idx="1" type="subTitle"/>
          </p:nvPr>
        </p:nvSpPr>
        <p:spPr>
          <a:xfrm>
            <a:off x="715100" y="3758613"/>
            <a:ext cx="21318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21"/>
          <p:cNvSpPr txBox="1"/>
          <p:nvPr>
            <p:ph idx="2" type="subTitle"/>
          </p:nvPr>
        </p:nvSpPr>
        <p:spPr>
          <a:xfrm>
            <a:off x="7151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3" type="subTitle"/>
          </p:nvPr>
        </p:nvSpPr>
        <p:spPr>
          <a:xfrm>
            <a:off x="3506099" y="3758613"/>
            <a:ext cx="21318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4" type="subTitle"/>
          </p:nvPr>
        </p:nvSpPr>
        <p:spPr>
          <a:xfrm>
            <a:off x="3506099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5" type="subTitle"/>
          </p:nvPr>
        </p:nvSpPr>
        <p:spPr>
          <a:xfrm>
            <a:off x="6297200" y="3758613"/>
            <a:ext cx="21318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6" type="subTitle"/>
          </p:nvPr>
        </p:nvSpPr>
        <p:spPr>
          <a:xfrm>
            <a:off x="62972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/>
          <p:cNvPicPr preferRelativeResize="0"/>
          <p:nvPr/>
        </p:nvPicPr>
        <p:blipFill rotWithShape="1">
          <a:blip r:embed="rId2">
            <a:alphaModFix/>
          </a:blip>
          <a:srcRect b="47851" l="104756" r="280062" t="-108210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715100" y="2046500"/>
            <a:ext cx="37806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22"/>
          <p:cNvSpPr txBox="1"/>
          <p:nvPr>
            <p:ph idx="2" type="subTitle"/>
          </p:nvPr>
        </p:nvSpPr>
        <p:spPr>
          <a:xfrm>
            <a:off x="715100" y="3299000"/>
            <a:ext cx="37806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3" type="subTitle"/>
          </p:nvPr>
        </p:nvSpPr>
        <p:spPr>
          <a:xfrm>
            <a:off x="715100" y="1666700"/>
            <a:ext cx="3780600" cy="456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25" name="Google Shape;125;p22"/>
          <p:cNvSpPr txBox="1"/>
          <p:nvPr>
            <p:ph idx="4" type="subTitle"/>
          </p:nvPr>
        </p:nvSpPr>
        <p:spPr>
          <a:xfrm>
            <a:off x="715100" y="2919200"/>
            <a:ext cx="3780600" cy="456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26" name="Google Shape;126;p22"/>
          <p:cNvSpPr txBox="1"/>
          <p:nvPr>
            <p:ph idx="5" type="subTitle"/>
          </p:nvPr>
        </p:nvSpPr>
        <p:spPr>
          <a:xfrm>
            <a:off x="4648300" y="2046500"/>
            <a:ext cx="37806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7" name="Google Shape;127;p22"/>
          <p:cNvSpPr txBox="1"/>
          <p:nvPr>
            <p:ph idx="6" type="subTitle"/>
          </p:nvPr>
        </p:nvSpPr>
        <p:spPr>
          <a:xfrm>
            <a:off x="4648300" y="3299000"/>
            <a:ext cx="37806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8" name="Google Shape;128;p22"/>
          <p:cNvSpPr txBox="1"/>
          <p:nvPr>
            <p:ph idx="7" type="subTitle"/>
          </p:nvPr>
        </p:nvSpPr>
        <p:spPr>
          <a:xfrm>
            <a:off x="4648300" y="1666700"/>
            <a:ext cx="3780600" cy="456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idx="8" type="subTitle"/>
          </p:nvPr>
        </p:nvSpPr>
        <p:spPr>
          <a:xfrm>
            <a:off x="4648300" y="2919200"/>
            <a:ext cx="3780600" cy="456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idx="1" type="subTitle"/>
          </p:nvPr>
        </p:nvSpPr>
        <p:spPr>
          <a:xfrm>
            <a:off x="715100" y="1879700"/>
            <a:ext cx="2432400" cy="88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2" type="subTitle"/>
          </p:nvPr>
        </p:nvSpPr>
        <p:spPr>
          <a:xfrm>
            <a:off x="715100" y="3574400"/>
            <a:ext cx="2432400" cy="88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4" name="Google Shape;134;p23"/>
          <p:cNvSpPr txBox="1"/>
          <p:nvPr>
            <p:ph idx="3" type="subTitle"/>
          </p:nvPr>
        </p:nvSpPr>
        <p:spPr>
          <a:xfrm>
            <a:off x="715100" y="1224500"/>
            <a:ext cx="2432400" cy="73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35" name="Google Shape;135;p23"/>
          <p:cNvSpPr txBox="1"/>
          <p:nvPr>
            <p:ph idx="4" type="subTitle"/>
          </p:nvPr>
        </p:nvSpPr>
        <p:spPr>
          <a:xfrm>
            <a:off x="715100" y="2919200"/>
            <a:ext cx="2432400" cy="73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36" name="Google Shape;136;p23"/>
          <p:cNvSpPr txBox="1"/>
          <p:nvPr>
            <p:ph idx="5" type="subTitle"/>
          </p:nvPr>
        </p:nvSpPr>
        <p:spPr>
          <a:xfrm>
            <a:off x="3355799" y="1879700"/>
            <a:ext cx="2432400" cy="88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7" name="Google Shape;137;p23"/>
          <p:cNvSpPr txBox="1"/>
          <p:nvPr>
            <p:ph idx="6" type="subTitle"/>
          </p:nvPr>
        </p:nvSpPr>
        <p:spPr>
          <a:xfrm>
            <a:off x="3355799" y="3574400"/>
            <a:ext cx="2432400" cy="88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23"/>
          <p:cNvSpPr txBox="1"/>
          <p:nvPr>
            <p:ph idx="7" type="subTitle"/>
          </p:nvPr>
        </p:nvSpPr>
        <p:spPr>
          <a:xfrm>
            <a:off x="3355800" y="1224500"/>
            <a:ext cx="2432400" cy="73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39" name="Google Shape;139;p23"/>
          <p:cNvSpPr txBox="1"/>
          <p:nvPr>
            <p:ph idx="8" type="subTitle"/>
          </p:nvPr>
        </p:nvSpPr>
        <p:spPr>
          <a:xfrm>
            <a:off x="3355800" y="2919200"/>
            <a:ext cx="2432400" cy="73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40" name="Google Shape;140;p23"/>
          <p:cNvSpPr txBox="1"/>
          <p:nvPr>
            <p:ph idx="9" type="subTitle"/>
          </p:nvPr>
        </p:nvSpPr>
        <p:spPr>
          <a:xfrm>
            <a:off x="5996501" y="1879700"/>
            <a:ext cx="2432400" cy="88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1" name="Google Shape;141;p23"/>
          <p:cNvSpPr txBox="1"/>
          <p:nvPr>
            <p:ph idx="13" type="subTitle"/>
          </p:nvPr>
        </p:nvSpPr>
        <p:spPr>
          <a:xfrm>
            <a:off x="5996501" y="3574400"/>
            <a:ext cx="2432400" cy="88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2" name="Google Shape;142;p23"/>
          <p:cNvSpPr txBox="1"/>
          <p:nvPr>
            <p:ph idx="14" type="subTitle"/>
          </p:nvPr>
        </p:nvSpPr>
        <p:spPr>
          <a:xfrm>
            <a:off x="5996503" y="1224500"/>
            <a:ext cx="2432400" cy="73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idx="15" type="subTitle"/>
          </p:nvPr>
        </p:nvSpPr>
        <p:spPr>
          <a:xfrm>
            <a:off x="5996503" y="2919200"/>
            <a:ext cx="2432400" cy="73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4"/>
          <p:cNvPicPr preferRelativeResize="0"/>
          <p:nvPr/>
        </p:nvPicPr>
        <p:blipFill rotWithShape="1">
          <a:blip r:embed="rId2">
            <a:alphaModFix/>
          </a:blip>
          <a:srcRect b="-5849" l="-50000" r="50000" t="4960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>
            <p:ph hasCustomPrompt="1" type="title"/>
          </p:nvPr>
        </p:nvSpPr>
        <p:spPr>
          <a:xfrm>
            <a:off x="715100" y="983000"/>
            <a:ext cx="7713900" cy="9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7" name="Google Shape;147;p24"/>
          <p:cNvSpPr txBox="1"/>
          <p:nvPr>
            <p:ph idx="1" type="subTitle"/>
          </p:nvPr>
        </p:nvSpPr>
        <p:spPr>
          <a:xfrm>
            <a:off x="715100" y="1858700"/>
            <a:ext cx="77139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8" name="Google Shape;148;p24"/>
          <p:cNvSpPr txBox="1"/>
          <p:nvPr>
            <p:ph hasCustomPrompt="1" idx="2" type="title"/>
          </p:nvPr>
        </p:nvSpPr>
        <p:spPr>
          <a:xfrm>
            <a:off x="715100" y="2921600"/>
            <a:ext cx="7713900" cy="9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" name="Google Shape;149;p24"/>
          <p:cNvSpPr txBox="1"/>
          <p:nvPr>
            <p:ph idx="3" type="subTitle"/>
          </p:nvPr>
        </p:nvSpPr>
        <p:spPr>
          <a:xfrm>
            <a:off x="715100" y="3797300"/>
            <a:ext cx="77139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5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" name="Google Shape;153;p25"/>
          <p:cNvSpPr txBox="1"/>
          <p:nvPr>
            <p:ph hasCustomPrompt="1" idx="2" type="title"/>
          </p:nvPr>
        </p:nvSpPr>
        <p:spPr>
          <a:xfrm>
            <a:off x="715100" y="2532350"/>
            <a:ext cx="3780600" cy="456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4" name="Google Shape;154;p25"/>
          <p:cNvSpPr txBox="1"/>
          <p:nvPr>
            <p:ph idx="1" type="subTitle"/>
          </p:nvPr>
        </p:nvSpPr>
        <p:spPr>
          <a:xfrm>
            <a:off x="715100" y="3291950"/>
            <a:ext cx="3780600" cy="8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3" type="subTitle"/>
          </p:nvPr>
        </p:nvSpPr>
        <p:spPr>
          <a:xfrm>
            <a:off x="715100" y="2912150"/>
            <a:ext cx="3780600" cy="456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4" type="subTitle"/>
          </p:nvPr>
        </p:nvSpPr>
        <p:spPr>
          <a:xfrm>
            <a:off x="4648300" y="3291950"/>
            <a:ext cx="3780600" cy="8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7" name="Google Shape;157;p25"/>
          <p:cNvSpPr txBox="1"/>
          <p:nvPr>
            <p:ph idx="5" type="subTitle"/>
          </p:nvPr>
        </p:nvSpPr>
        <p:spPr>
          <a:xfrm>
            <a:off x="4648300" y="2912150"/>
            <a:ext cx="3780600" cy="456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hasCustomPrompt="1" idx="6" type="title"/>
          </p:nvPr>
        </p:nvSpPr>
        <p:spPr>
          <a:xfrm>
            <a:off x="4648300" y="2532350"/>
            <a:ext cx="3780600" cy="456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7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flipH="1" rot="10800000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8"/>
          <p:cNvPicPr preferRelativeResize="0"/>
          <p:nvPr/>
        </p:nvPicPr>
        <p:blipFill rotWithShape="1">
          <a:blip r:embed="rId2">
            <a:alphaModFix/>
          </a:blip>
          <a:srcRect b="-11170" l="-6643" r="27548" t="-11183"/>
          <a:stretch/>
        </p:blipFill>
        <p:spPr>
          <a:xfrm>
            <a:off x="5819050" y="0"/>
            <a:ext cx="3324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 txBox="1"/>
          <p:nvPr>
            <p:ph type="ctrTitle"/>
          </p:nvPr>
        </p:nvSpPr>
        <p:spPr>
          <a:xfrm>
            <a:off x="715100" y="3330625"/>
            <a:ext cx="38568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2" name="Google Shape;172;p29"/>
          <p:cNvSpPr txBox="1"/>
          <p:nvPr>
            <p:ph idx="1" type="subTitle"/>
          </p:nvPr>
        </p:nvSpPr>
        <p:spPr>
          <a:xfrm>
            <a:off x="4571900" y="535000"/>
            <a:ext cx="2683800" cy="11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3" name="Google Shape;173;p29"/>
          <p:cNvSpPr txBox="1"/>
          <p:nvPr/>
        </p:nvSpPr>
        <p:spPr>
          <a:xfrm>
            <a:off x="4571863" y="2278000"/>
            <a:ext cx="26838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9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b="-35825" l="-6643" r="27548" t="13471"/>
          <a:stretch/>
        </p:blipFill>
        <p:spPr>
          <a:xfrm flipH="1">
            <a:off x="-10680" y="-2437"/>
            <a:ext cx="33212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flipH="1" rot="10800000">
            <a:off x="-10680" y="-2437"/>
            <a:ext cx="9144080" cy="51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 b="41635" l="174697" r="177064" t="-83399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/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15100" y="1636300"/>
            <a:ext cx="3856800" cy="189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4"/>
          <p:cNvSpPr/>
          <p:nvPr>
            <p:ph idx="2" type="pic"/>
          </p:nvPr>
        </p:nvSpPr>
        <p:spPr>
          <a:xfrm>
            <a:off x="5715175" y="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1189750" y="1742900"/>
            <a:ext cx="2907600" cy="21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5046650" y="1742900"/>
            <a:ext cx="2907600" cy="21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b="47851" l="104756" r="280062" t="-108210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 b="34585" l="130683" r="175247" t="-50527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/>
          <p:nvPr>
            <p:ph type="title"/>
          </p:nvPr>
        </p:nvSpPr>
        <p:spPr>
          <a:xfrm>
            <a:off x="715100" y="535000"/>
            <a:ext cx="3856800" cy="95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715100" y="1641400"/>
            <a:ext cx="3856800" cy="72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" name="Google Shape;36;p7"/>
          <p:cNvSpPr/>
          <p:nvPr>
            <p:ph idx="2" type="pic"/>
          </p:nvPr>
        </p:nvSpPr>
        <p:spPr>
          <a:xfrm>
            <a:off x="5714900" y="-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 rotWithShape="1">
          <a:blip r:embed="rId2">
            <a:alphaModFix/>
          </a:blip>
          <a:srcRect b="2272" l="-19689" r="19690" t="4147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>
            <p:ph type="title"/>
          </p:nvPr>
        </p:nvSpPr>
        <p:spPr>
          <a:xfrm>
            <a:off x="715100" y="535000"/>
            <a:ext cx="7713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9"/>
          <p:cNvPicPr preferRelativeResize="0"/>
          <p:nvPr/>
        </p:nvPicPr>
        <p:blipFill rotWithShape="1">
          <a:blip r:embed="rId2">
            <a:alphaModFix/>
          </a:blip>
          <a:srcRect b="-26994" l="7043" r="-48486" t="47434"/>
          <a:stretch/>
        </p:blipFill>
        <p:spPr>
          <a:xfrm flipH="1" rot="10800000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9"/>
          <p:cNvSpPr txBox="1"/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4572000" y="3358100"/>
            <a:ext cx="3856800" cy="12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0"/>
          <p:cNvSpPr txBox="1"/>
          <p:nvPr>
            <p:ph type="title"/>
          </p:nvPr>
        </p:nvSpPr>
        <p:spPr>
          <a:xfrm>
            <a:off x="715100" y="4059800"/>
            <a:ext cx="7713600" cy="548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083700"/>
            <a:ext cx="77139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ctrTitle"/>
          </p:nvPr>
        </p:nvSpPr>
        <p:spPr>
          <a:xfrm>
            <a:off x="711750" y="2994600"/>
            <a:ext cx="5270400" cy="12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/>
              <a:t>Prometheus</a:t>
            </a:r>
            <a:endParaRPr sz="6200"/>
          </a:p>
        </p:txBody>
      </p:sp>
      <p:sp>
        <p:nvSpPr>
          <p:cNvPr id="185" name="Google Shape;185;p32"/>
          <p:cNvSpPr txBox="1"/>
          <p:nvPr>
            <p:ph idx="1" type="subTitle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Herramienta de DevOps</a:t>
            </a:r>
            <a:endParaRPr b="1"/>
          </a:p>
        </p:txBody>
      </p:sp>
      <p:cxnSp>
        <p:nvCxnSpPr>
          <p:cNvPr id="186" name="Google Shape;186;p32">
            <a:hlinkClick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2"/>
          <p:cNvSpPr txBox="1"/>
          <p:nvPr>
            <p:ph type="title"/>
          </p:nvPr>
        </p:nvSpPr>
        <p:spPr>
          <a:xfrm>
            <a:off x="749775" y="3195400"/>
            <a:ext cx="7970700" cy="12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PromoQL y su aplicación</a:t>
            </a:r>
            <a:endParaRPr sz="4100"/>
          </a:p>
        </p:txBody>
      </p:sp>
      <p:sp>
        <p:nvSpPr>
          <p:cNvPr id="275" name="Google Shape;275;p42"/>
          <p:cNvSpPr txBox="1"/>
          <p:nvPr>
            <p:ph idx="1" type="body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b="1"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datos no hablan por sí mismos; hay que preguntarles las preguntas correctas.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— Anónimo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6" name="Google Shape;276;p42">
            <a:hlinkClick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7" name="Google Shape;277;p42"/>
          <p:cNvSpPr txBox="1"/>
          <p:nvPr>
            <p:ph idx="4294967295" type="title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lt2"/>
                </a:solidFill>
              </a:rPr>
              <a:t>05</a:t>
            </a:r>
            <a:endParaRPr sz="7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72201" y="-254555"/>
            <a:ext cx="3101955" cy="133825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3"/>
          <p:cNvSpPr txBox="1"/>
          <p:nvPr>
            <p:ph type="title"/>
          </p:nvPr>
        </p:nvSpPr>
        <p:spPr>
          <a:xfrm>
            <a:off x="583400" y="604325"/>
            <a:ext cx="77139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PromoQL y datos</a:t>
            </a:r>
            <a:endParaRPr/>
          </a:p>
        </p:txBody>
      </p:sp>
      <p:sp>
        <p:nvSpPr>
          <p:cNvPr id="284" name="Google Shape;284;p43"/>
          <p:cNvSpPr txBox="1"/>
          <p:nvPr/>
        </p:nvSpPr>
        <p:spPr>
          <a:xfrm>
            <a:off x="715100" y="1322000"/>
            <a:ext cx="1928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01. ¿</a:t>
            </a:r>
            <a:r>
              <a:rPr lang="en" sz="12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Que es?</a:t>
            </a:r>
            <a:endParaRPr sz="12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285" name="Google Shape;285;p43"/>
          <p:cNvSpPr txBox="1"/>
          <p:nvPr>
            <p:ph idx="4294967295" type="subTitle"/>
          </p:nvPr>
        </p:nvSpPr>
        <p:spPr>
          <a:xfrm>
            <a:off x="715100" y="1703000"/>
            <a:ext cx="1928400" cy="108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4310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Char char="■"/>
            </a:pPr>
            <a:r>
              <a:rPr lang="en" sz="900"/>
              <a:t>Lenguaje de consultas de Prometheus que permite extraer, filtrar, agregar y analizar métricas almacenadas en la base de datos</a:t>
            </a:r>
            <a:endParaRPr sz="900"/>
          </a:p>
        </p:txBody>
      </p:sp>
      <p:sp>
        <p:nvSpPr>
          <p:cNvPr id="286" name="Google Shape;286;p43"/>
          <p:cNvSpPr txBox="1"/>
          <p:nvPr/>
        </p:nvSpPr>
        <p:spPr>
          <a:xfrm>
            <a:off x="4572056" y="1322000"/>
            <a:ext cx="1928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03. </a:t>
            </a:r>
            <a:r>
              <a:rPr lang="en" sz="12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Behavior</a:t>
            </a:r>
            <a:endParaRPr sz="12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287" name="Google Shape;287;p43"/>
          <p:cNvSpPr txBox="1"/>
          <p:nvPr/>
        </p:nvSpPr>
        <p:spPr>
          <a:xfrm>
            <a:off x="6500522" y="1322000"/>
            <a:ext cx="1928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04. </a:t>
            </a:r>
            <a:r>
              <a:rPr lang="en" sz="12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Pain points</a:t>
            </a:r>
            <a:endParaRPr sz="12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288" name="Google Shape;288;p43"/>
          <p:cNvSpPr txBox="1"/>
          <p:nvPr>
            <p:ph idx="4294967295" type="subTitle"/>
          </p:nvPr>
        </p:nvSpPr>
        <p:spPr>
          <a:xfrm>
            <a:off x="6500523" y="1703000"/>
            <a:ext cx="1928400" cy="108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"/>
              <a:t>Identify most common problems and challenges your target audience faces</a:t>
            </a:r>
            <a:endParaRPr/>
          </a:p>
        </p:txBody>
      </p:sp>
      <p:sp>
        <p:nvSpPr>
          <p:cNvPr id="289" name="Google Shape;289;p43"/>
          <p:cNvSpPr txBox="1"/>
          <p:nvPr/>
        </p:nvSpPr>
        <p:spPr>
          <a:xfrm>
            <a:off x="715100" y="2894300"/>
            <a:ext cx="1928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02. </a:t>
            </a:r>
            <a:r>
              <a:rPr lang="en" sz="12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Tipos de consultas</a:t>
            </a:r>
            <a:endParaRPr sz="12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290" name="Google Shape;290;p43"/>
          <p:cNvSpPr txBox="1"/>
          <p:nvPr>
            <p:ph idx="4294967295" type="subTitle"/>
          </p:nvPr>
        </p:nvSpPr>
        <p:spPr>
          <a:xfrm>
            <a:off x="715100" y="3275300"/>
            <a:ext cx="1928400" cy="108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"/>
              <a:t>Instantáneas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"/>
              <a:t>Rango temporal</a:t>
            </a:r>
            <a:endParaRPr/>
          </a:p>
        </p:txBody>
      </p:sp>
      <p:sp>
        <p:nvSpPr>
          <p:cNvPr id="291" name="Google Shape;291;p43"/>
          <p:cNvSpPr txBox="1"/>
          <p:nvPr/>
        </p:nvSpPr>
        <p:spPr>
          <a:xfrm>
            <a:off x="2643590" y="2894300"/>
            <a:ext cx="1928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03. </a:t>
            </a:r>
            <a:r>
              <a:rPr lang="en" sz="12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Operadores</a:t>
            </a:r>
            <a:endParaRPr sz="12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292" name="Google Shape;292;p43"/>
          <p:cNvSpPr txBox="1"/>
          <p:nvPr>
            <p:ph idx="4294967295" type="subTitle"/>
          </p:nvPr>
        </p:nvSpPr>
        <p:spPr>
          <a:xfrm>
            <a:off x="2643600" y="3275300"/>
            <a:ext cx="1928400" cy="228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00660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</a:pPr>
            <a:r>
              <a:rPr lang="en" sz="1000"/>
              <a:t>Aritméticos: +, -, *, / → combinan métricas.</a:t>
            </a:r>
            <a:endParaRPr sz="1000"/>
          </a:p>
          <a:p>
            <a:pPr indent="-200660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</a:pPr>
            <a:r>
              <a:rPr lang="en" sz="1000"/>
              <a:t>Comparación: &gt;, &lt;, ==, != → filtrar valores.</a:t>
            </a:r>
            <a:endParaRPr sz="1000"/>
          </a:p>
          <a:p>
            <a:pPr indent="-200660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</a:pPr>
            <a:r>
              <a:rPr lang="en" sz="1000"/>
              <a:t>Agregación: sum(), avg(), max(), min(), count()</a:t>
            </a:r>
            <a:endParaRPr sz="1000"/>
          </a:p>
          <a:p>
            <a:pPr indent="-200660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</a:pPr>
            <a:r>
              <a:rPr lang="en" sz="1000"/>
              <a:t>Funciones temporales: rate(), increase(), avg_over_time(), max_over_time()</a:t>
            </a:r>
            <a:endParaRPr sz="1000"/>
          </a:p>
        </p:txBody>
      </p:sp>
      <p:sp>
        <p:nvSpPr>
          <p:cNvPr id="293" name="Google Shape;293;p43"/>
          <p:cNvSpPr txBox="1"/>
          <p:nvPr/>
        </p:nvSpPr>
        <p:spPr>
          <a:xfrm>
            <a:off x="4572056" y="2894300"/>
            <a:ext cx="1928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04. </a:t>
            </a:r>
            <a:r>
              <a:rPr lang="en" sz="12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Etiquetas PromQL</a:t>
            </a:r>
            <a:endParaRPr sz="12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294" name="Google Shape;294;p43"/>
          <p:cNvSpPr txBox="1"/>
          <p:nvPr>
            <p:ph idx="4294967295" type="subTitle"/>
          </p:nvPr>
        </p:nvSpPr>
        <p:spPr>
          <a:xfrm>
            <a:off x="4572056" y="3275300"/>
            <a:ext cx="1928400" cy="108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"/>
              <a:t>Permiten filtrar métricas según atributos.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"/>
              <a:t>Sintaxis: {label="valor"}</a:t>
            </a:r>
            <a:endParaRPr/>
          </a:p>
        </p:txBody>
      </p:sp>
      <p:pic>
        <p:nvPicPr>
          <p:cNvPr id="295" name="Google Shape;29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6325" y="55450"/>
            <a:ext cx="5487900" cy="283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96" name="Google Shape;296;p43"/>
          <p:cNvPicPr preferRelativeResize="0"/>
          <p:nvPr/>
        </p:nvPicPr>
        <p:blipFill rotWithShape="1">
          <a:blip r:embed="rId5">
            <a:alphaModFix/>
          </a:blip>
          <a:srcRect b="6567" l="19590" r="17579" t="6558"/>
          <a:stretch/>
        </p:blipFill>
        <p:spPr>
          <a:xfrm>
            <a:off x="6500507" y="3915625"/>
            <a:ext cx="2791870" cy="134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3"/>
          <p:cNvPicPr preferRelativeResize="0"/>
          <p:nvPr/>
        </p:nvPicPr>
        <p:blipFill rotWithShape="1">
          <a:blip r:embed="rId6">
            <a:alphaModFix/>
          </a:blip>
          <a:srcRect b="15160" l="7417" r="7417" t="9339"/>
          <a:stretch/>
        </p:blipFill>
        <p:spPr>
          <a:xfrm>
            <a:off x="-764971" y="4324600"/>
            <a:ext cx="1820080" cy="134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4"/>
          <p:cNvSpPr txBox="1"/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Ventajas,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solidFill>
                  <a:schemeClr val="lt2"/>
                </a:solidFill>
              </a:rPr>
              <a:t>Inconvenientes y </a:t>
            </a:r>
            <a:endParaRPr sz="47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93C47D"/>
                </a:solidFill>
              </a:rPr>
              <a:t>Casos de uso</a:t>
            </a:r>
            <a:endParaRPr sz="3800">
              <a:solidFill>
                <a:srgbClr val="93C47D"/>
              </a:solidFill>
            </a:endParaRPr>
          </a:p>
        </p:txBody>
      </p:sp>
      <p:sp>
        <p:nvSpPr>
          <p:cNvPr id="303" name="Google Shape;303;p44"/>
          <p:cNvSpPr txBox="1"/>
          <p:nvPr>
            <p:ph idx="1" type="subTitle"/>
          </p:nvPr>
        </p:nvSpPr>
        <p:spPr>
          <a:xfrm>
            <a:off x="4572000" y="3358100"/>
            <a:ext cx="3856800" cy="12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“No hay nada completamente bueno o completamente malo; todo depende del uso que se le dé.” 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 Parafraseando a Goethe</a:t>
            </a:r>
            <a:endParaRPr/>
          </a:p>
        </p:txBody>
      </p:sp>
      <p:cxnSp>
        <p:nvCxnSpPr>
          <p:cNvPr id="304" name="Google Shape;304;p44">
            <a:hlinkClick action="ppaction://hlinkshowjump?jump=nextslide"/>
          </p:cNvPr>
          <p:cNvCxnSpPr/>
          <p:nvPr/>
        </p:nvCxnSpPr>
        <p:spPr>
          <a:xfrm>
            <a:off x="715100" y="4414400"/>
            <a:ext cx="48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5"/>
          <p:cNvSpPr txBox="1"/>
          <p:nvPr>
            <p:ph idx="1" type="subTitle"/>
          </p:nvPr>
        </p:nvSpPr>
        <p:spPr>
          <a:xfrm>
            <a:off x="3529475" y="1510800"/>
            <a:ext cx="21318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OPENSOURCE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Modelo </a:t>
            </a:r>
            <a:r>
              <a:rPr i="1" lang="en"/>
              <a:t>PULL </a:t>
            </a:r>
            <a:r>
              <a:rPr lang="en"/>
              <a:t>eficiente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Lenguaje de consultas potente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Alta precision en series temporales</a:t>
            </a:r>
            <a:endParaRPr/>
          </a:p>
        </p:txBody>
      </p:sp>
      <p:sp>
        <p:nvSpPr>
          <p:cNvPr id="310" name="Google Shape;310;p45"/>
          <p:cNvSpPr txBox="1"/>
          <p:nvPr>
            <p:ph idx="2" type="subTitle"/>
          </p:nvPr>
        </p:nvSpPr>
        <p:spPr>
          <a:xfrm>
            <a:off x="3529475" y="457500"/>
            <a:ext cx="2175600" cy="11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Ventajas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311" name="Google Shape;311;p45"/>
          <p:cNvSpPr txBox="1"/>
          <p:nvPr>
            <p:ph idx="3" type="subTitle"/>
          </p:nvPr>
        </p:nvSpPr>
        <p:spPr>
          <a:xfrm>
            <a:off x="650201" y="2779350"/>
            <a:ext cx="21318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Almacenamiento limitado localmente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Dificil escalabilidad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Sin protecciones de seguridad nativas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 maneja trazas</a:t>
            </a:r>
            <a:endParaRPr/>
          </a:p>
        </p:txBody>
      </p:sp>
      <p:sp>
        <p:nvSpPr>
          <p:cNvPr id="312" name="Google Shape;312;p45"/>
          <p:cNvSpPr txBox="1"/>
          <p:nvPr>
            <p:ph idx="4" type="subTitle"/>
          </p:nvPr>
        </p:nvSpPr>
        <p:spPr>
          <a:xfrm>
            <a:off x="95600" y="1219900"/>
            <a:ext cx="3848700" cy="14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</a:rPr>
              <a:t>Inconvenientes</a:t>
            </a:r>
            <a:endParaRPr sz="3000">
              <a:solidFill>
                <a:schemeClr val="lt2"/>
              </a:solidFill>
            </a:endParaRPr>
          </a:p>
        </p:txBody>
      </p:sp>
      <p:sp>
        <p:nvSpPr>
          <p:cNvPr id="313" name="Google Shape;313;p45"/>
          <p:cNvSpPr txBox="1"/>
          <p:nvPr>
            <p:ph idx="5" type="subTitle"/>
          </p:nvPr>
        </p:nvSpPr>
        <p:spPr>
          <a:xfrm>
            <a:off x="6297202" y="2328775"/>
            <a:ext cx="21318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Monitoreo y infraestructura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Entorno en la nube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Alertas en tiempo real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Dashboards y visualización</a:t>
            </a:r>
            <a:endParaRPr/>
          </a:p>
        </p:txBody>
      </p:sp>
      <p:sp>
        <p:nvSpPr>
          <p:cNvPr id="314" name="Google Shape;314;p45"/>
          <p:cNvSpPr txBox="1"/>
          <p:nvPr>
            <p:ph idx="6" type="subTitle"/>
          </p:nvPr>
        </p:nvSpPr>
        <p:spPr>
          <a:xfrm>
            <a:off x="6297200" y="1666700"/>
            <a:ext cx="2131800" cy="73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</a:rPr>
              <a:t>Casos de uso</a:t>
            </a:r>
            <a:endParaRPr>
              <a:solidFill>
                <a:srgbClr val="6AA84F"/>
              </a:solidFill>
            </a:endParaRPr>
          </a:p>
        </p:txBody>
      </p:sp>
      <p:grpSp>
        <p:nvGrpSpPr>
          <p:cNvPr id="315" name="Google Shape;315;p45"/>
          <p:cNvGrpSpPr/>
          <p:nvPr/>
        </p:nvGrpSpPr>
        <p:grpSpPr>
          <a:xfrm>
            <a:off x="3812414" y="3111759"/>
            <a:ext cx="1015437" cy="1125883"/>
            <a:chOff x="3300325" y="249875"/>
            <a:chExt cx="433725" cy="480900"/>
          </a:xfrm>
        </p:grpSpPr>
        <p:sp>
          <p:nvSpPr>
            <p:cNvPr id="316" name="Google Shape;316;p45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04000" lIns="304000" spcFirstLastPara="1" rIns="304000" wrap="square" tIns="3040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655">
                <a:solidFill>
                  <a:schemeClr val="accent1"/>
                </a:solidFill>
              </a:endParaRPr>
            </a:p>
          </p:txBody>
        </p:sp>
        <p:sp>
          <p:nvSpPr>
            <p:cNvPr id="317" name="Google Shape;317;p45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04000" lIns="304000" spcFirstLastPara="1" rIns="304000" wrap="square" tIns="3040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655">
                <a:solidFill>
                  <a:schemeClr val="accent1"/>
                </a:solidFill>
              </a:endParaRPr>
            </a:p>
          </p:txBody>
        </p:sp>
        <p:sp>
          <p:nvSpPr>
            <p:cNvPr id="318" name="Google Shape;318;p45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04000" lIns="304000" spcFirstLastPara="1" rIns="304000" wrap="square" tIns="3040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655">
                <a:solidFill>
                  <a:schemeClr val="accent1"/>
                </a:solidFill>
              </a:endParaRPr>
            </a:p>
          </p:txBody>
        </p:sp>
        <p:sp>
          <p:nvSpPr>
            <p:cNvPr id="319" name="Google Shape;319;p45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04000" lIns="304000" spcFirstLastPara="1" rIns="304000" wrap="square" tIns="3040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655">
                <a:solidFill>
                  <a:schemeClr val="accent1"/>
                </a:solidFill>
              </a:endParaRPr>
            </a:p>
          </p:txBody>
        </p:sp>
        <p:sp>
          <p:nvSpPr>
            <p:cNvPr id="320" name="Google Shape;320;p45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04000" lIns="304000" spcFirstLastPara="1" rIns="304000" wrap="square" tIns="3040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655">
                <a:solidFill>
                  <a:schemeClr val="accent1"/>
                </a:solidFill>
              </a:endParaRPr>
            </a:p>
          </p:txBody>
        </p:sp>
        <p:sp>
          <p:nvSpPr>
            <p:cNvPr id="321" name="Google Shape;321;p45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04000" lIns="304000" spcFirstLastPara="1" rIns="304000" wrap="square" tIns="3040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655">
                <a:solidFill>
                  <a:schemeClr val="accent1"/>
                </a:solidFill>
              </a:endParaRPr>
            </a:p>
          </p:txBody>
        </p:sp>
      </p:grpSp>
      <p:grpSp>
        <p:nvGrpSpPr>
          <p:cNvPr id="322" name="Google Shape;322;p45"/>
          <p:cNvGrpSpPr/>
          <p:nvPr/>
        </p:nvGrpSpPr>
        <p:grpSpPr>
          <a:xfrm>
            <a:off x="1145981" y="859239"/>
            <a:ext cx="977719" cy="977719"/>
            <a:chOff x="5049725" y="3806450"/>
            <a:chExt cx="481825" cy="481825"/>
          </a:xfrm>
        </p:grpSpPr>
        <p:sp>
          <p:nvSpPr>
            <p:cNvPr id="323" name="Google Shape;323;p45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263475" lIns="263475" spcFirstLastPara="1" rIns="263475" wrap="square" tIns="263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034">
                <a:solidFill>
                  <a:srgbClr val="435D74"/>
                </a:solidFill>
              </a:endParaRPr>
            </a:p>
          </p:txBody>
        </p:sp>
        <p:sp>
          <p:nvSpPr>
            <p:cNvPr id="324" name="Google Shape;324;p45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263475" lIns="263475" spcFirstLastPara="1" rIns="263475" wrap="square" tIns="263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034">
                <a:solidFill>
                  <a:srgbClr val="435D74"/>
                </a:solidFill>
              </a:endParaRPr>
            </a:p>
          </p:txBody>
        </p:sp>
        <p:sp>
          <p:nvSpPr>
            <p:cNvPr id="325" name="Google Shape;325;p45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263475" lIns="263475" spcFirstLastPara="1" rIns="263475" wrap="square" tIns="263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034">
                <a:solidFill>
                  <a:srgbClr val="435D74"/>
                </a:solidFill>
              </a:endParaRPr>
            </a:p>
          </p:txBody>
        </p:sp>
      </p:grpSp>
      <p:grpSp>
        <p:nvGrpSpPr>
          <p:cNvPr id="326" name="Google Shape;326;p45"/>
          <p:cNvGrpSpPr/>
          <p:nvPr/>
        </p:nvGrpSpPr>
        <p:grpSpPr>
          <a:xfrm>
            <a:off x="7003533" y="909805"/>
            <a:ext cx="719118" cy="876584"/>
            <a:chOff x="3907325" y="2620775"/>
            <a:chExt cx="395250" cy="481825"/>
          </a:xfrm>
        </p:grpSpPr>
        <p:sp>
          <p:nvSpPr>
            <p:cNvPr id="327" name="Google Shape;327;p45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236250" lIns="236250" spcFirstLastPara="1" rIns="236250" wrap="square" tIns="236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17">
                <a:solidFill>
                  <a:srgbClr val="435D74"/>
                </a:solidFill>
              </a:endParaRPr>
            </a:p>
          </p:txBody>
        </p:sp>
        <p:sp>
          <p:nvSpPr>
            <p:cNvPr id="328" name="Google Shape;328;p45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236250" lIns="236250" spcFirstLastPara="1" rIns="236250" wrap="square" tIns="236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17">
                <a:solidFill>
                  <a:srgbClr val="435D74"/>
                </a:solidFill>
              </a:endParaRPr>
            </a:p>
          </p:txBody>
        </p:sp>
        <p:sp>
          <p:nvSpPr>
            <p:cNvPr id="329" name="Google Shape;329;p45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236250" lIns="236250" spcFirstLastPara="1" rIns="236250" wrap="square" tIns="236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17">
                <a:solidFill>
                  <a:srgbClr val="435D74"/>
                </a:solidFill>
              </a:endParaRPr>
            </a:p>
          </p:txBody>
        </p:sp>
        <p:sp>
          <p:nvSpPr>
            <p:cNvPr id="330" name="Google Shape;330;p45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236250" lIns="236250" spcFirstLastPara="1" rIns="236250" wrap="square" tIns="236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17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6"/>
          <p:cNvSpPr txBox="1"/>
          <p:nvPr>
            <p:ph type="title"/>
          </p:nvPr>
        </p:nvSpPr>
        <p:spPr>
          <a:xfrm>
            <a:off x="715100" y="535000"/>
            <a:ext cx="3856800" cy="9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Conclusión</a:t>
            </a:r>
            <a:endParaRPr/>
          </a:p>
        </p:txBody>
      </p:sp>
      <p:sp>
        <p:nvSpPr>
          <p:cNvPr id="336" name="Google Shape;336;p46"/>
          <p:cNvSpPr txBox="1"/>
          <p:nvPr>
            <p:ph idx="1" type="body"/>
          </p:nvPr>
        </p:nvSpPr>
        <p:spPr>
          <a:xfrm>
            <a:off x="715100" y="1641400"/>
            <a:ext cx="3856800" cy="7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Prometheus es una herramienta poderosa y flexible para el monitoreo en tiempo real, ideal para detectar problemas, optimizar recursos y mejorar la confiabilidad de sistemas y aplicaciones.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7" name="Google Shape;33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163" y="2402275"/>
            <a:ext cx="4592936" cy="24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7"/>
          <p:cNvSpPr txBox="1"/>
          <p:nvPr>
            <p:ph type="ctrTitle"/>
          </p:nvPr>
        </p:nvSpPr>
        <p:spPr>
          <a:xfrm>
            <a:off x="715100" y="3330625"/>
            <a:ext cx="38568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Gracias!</a:t>
            </a:r>
            <a:endParaRPr/>
          </a:p>
        </p:txBody>
      </p:sp>
      <p:sp>
        <p:nvSpPr>
          <p:cNvPr id="343" name="Google Shape;343;p47"/>
          <p:cNvSpPr txBox="1"/>
          <p:nvPr>
            <p:ph idx="1" type="subTitle"/>
          </p:nvPr>
        </p:nvSpPr>
        <p:spPr>
          <a:xfrm>
            <a:off x="4571900" y="535000"/>
            <a:ext cx="2683800" cy="8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Alguna pregunta?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adrmar3@alu.edu.gva.es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+34  614 112 977</a:t>
            </a:r>
            <a:endParaRPr/>
          </a:p>
        </p:txBody>
      </p:sp>
      <p:sp>
        <p:nvSpPr>
          <p:cNvPr id="344" name="Google Shape;344;p47"/>
          <p:cNvSpPr txBox="1"/>
          <p:nvPr/>
        </p:nvSpPr>
        <p:spPr>
          <a:xfrm>
            <a:off x="4571932" y="2873525"/>
            <a:ext cx="26838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Please keep this slide for attribution</a:t>
            </a:r>
            <a:endParaRPr sz="9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grpSp>
        <p:nvGrpSpPr>
          <p:cNvPr id="345" name="Google Shape;345;p47"/>
          <p:cNvGrpSpPr/>
          <p:nvPr/>
        </p:nvGrpSpPr>
        <p:grpSpPr>
          <a:xfrm>
            <a:off x="4648206" y="1844074"/>
            <a:ext cx="251915" cy="251862"/>
            <a:chOff x="266768" y="1721375"/>
            <a:chExt cx="397907" cy="397887"/>
          </a:xfrm>
        </p:grpSpPr>
        <p:sp>
          <p:nvSpPr>
            <p:cNvPr id="346" name="Google Shape;346;p47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47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" name="Google Shape;348;p47"/>
          <p:cNvGrpSpPr/>
          <p:nvPr/>
        </p:nvGrpSpPr>
        <p:grpSpPr>
          <a:xfrm>
            <a:off x="4991079" y="1843920"/>
            <a:ext cx="251889" cy="251862"/>
            <a:chOff x="864491" y="1723250"/>
            <a:chExt cx="397866" cy="397887"/>
          </a:xfrm>
        </p:grpSpPr>
        <p:sp>
          <p:nvSpPr>
            <p:cNvPr id="349" name="Google Shape;349;p47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47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47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2" name="Google Shape;352;p47"/>
          <p:cNvSpPr/>
          <p:nvPr/>
        </p:nvSpPr>
        <p:spPr>
          <a:xfrm>
            <a:off x="5333834" y="1866794"/>
            <a:ext cx="252649" cy="206023"/>
          </a:xfrm>
          <a:custGeom>
            <a:rect b="b" l="l" r="r" t="t"/>
            <a:pathLst>
              <a:path extrusionOk="0" h="15596" w="19122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3" name="Google Shape;353;p47">
            <a:hlinkClick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title"/>
          </p:nvPr>
        </p:nvSpPr>
        <p:spPr>
          <a:xfrm>
            <a:off x="1070650" y="1367325"/>
            <a:ext cx="5385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2" name="Google Shape;192;p33"/>
          <p:cNvSpPr txBox="1"/>
          <p:nvPr>
            <p:ph idx="1" type="subTitle"/>
          </p:nvPr>
        </p:nvSpPr>
        <p:spPr>
          <a:xfrm>
            <a:off x="1609075" y="1367325"/>
            <a:ext cx="1122000" cy="4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Origen</a:t>
            </a:r>
            <a:endParaRPr/>
          </a:p>
        </p:txBody>
      </p:sp>
      <p:sp>
        <p:nvSpPr>
          <p:cNvPr id="193" name="Google Shape;193;p33"/>
          <p:cNvSpPr txBox="1"/>
          <p:nvPr>
            <p:ph idx="2"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Anexo de contenidos</a:t>
            </a:r>
            <a:endParaRPr/>
          </a:p>
        </p:txBody>
      </p:sp>
      <p:sp>
        <p:nvSpPr>
          <p:cNvPr id="194" name="Google Shape;194;p33"/>
          <p:cNvSpPr txBox="1"/>
          <p:nvPr>
            <p:ph idx="3" type="title"/>
          </p:nvPr>
        </p:nvSpPr>
        <p:spPr>
          <a:xfrm>
            <a:off x="1070650" y="2203650"/>
            <a:ext cx="5385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5" name="Google Shape;195;p33"/>
          <p:cNvSpPr txBox="1"/>
          <p:nvPr>
            <p:ph idx="4" type="subTitle"/>
          </p:nvPr>
        </p:nvSpPr>
        <p:spPr>
          <a:xfrm>
            <a:off x="1609075" y="2203653"/>
            <a:ext cx="2607300" cy="4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Arquitectura</a:t>
            </a:r>
            <a:endParaRPr/>
          </a:p>
        </p:txBody>
      </p:sp>
      <p:sp>
        <p:nvSpPr>
          <p:cNvPr id="196" name="Google Shape;196;p33"/>
          <p:cNvSpPr txBox="1"/>
          <p:nvPr>
            <p:ph idx="5" type="title"/>
          </p:nvPr>
        </p:nvSpPr>
        <p:spPr>
          <a:xfrm>
            <a:off x="4924808" y="3609195"/>
            <a:ext cx="5385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97" name="Google Shape;197;p33"/>
          <p:cNvSpPr txBox="1"/>
          <p:nvPr>
            <p:ph idx="6" type="subTitle"/>
          </p:nvPr>
        </p:nvSpPr>
        <p:spPr>
          <a:xfrm>
            <a:off x="5463223" y="3609179"/>
            <a:ext cx="31224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Ventajas, inconvenientes y casos de uso</a:t>
            </a:r>
            <a:endParaRPr/>
          </a:p>
        </p:txBody>
      </p:sp>
      <p:sp>
        <p:nvSpPr>
          <p:cNvPr id="198" name="Google Shape;198;p33"/>
          <p:cNvSpPr txBox="1"/>
          <p:nvPr>
            <p:ph idx="9" type="title"/>
          </p:nvPr>
        </p:nvSpPr>
        <p:spPr>
          <a:xfrm>
            <a:off x="4927449" y="1124707"/>
            <a:ext cx="5385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3"/>
          <p:cNvSpPr txBox="1"/>
          <p:nvPr>
            <p:ph idx="13" type="subTitle"/>
          </p:nvPr>
        </p:nvSpPr>
        <p:spPr>
          <a:xfrm>
            <a:off x="5465950" y="1124707"/>
            <a:ext cx="26073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Almacenamiento y eficiencia de trabajo</a:t>
            </a:r>
            <a:endParaRPr/>
          </a:p>
        </p:txBody>
      </p:sp>
      <p:sp>
        <p:nvSpPr>
          <p:cNvPr id="200" name="Google Shape;200;p33"/>
          <p:cNvSpPr txBox="1"/>
          <p:nvPr>
            <p:ph idx="14" type="title"/>
          </p:nvPr>
        </p:nvSpPr>
        <p:spPr>
          <a:xfrm>
            <a:off x="4927449" y="2353072"/>
            <a:ext cx="5385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01" name="Google Shape;201;p33"/>
          <p:cNvSpPr txBox="1"/>
          <p:nvPr>
            <p:ph idx="15" type="subTitle"/>
          </p:nvPr>
        </p:nvSpPr>
        <p:spPr>
          <a:xfrm>
            <a:off x="5459026" y="2353075"/>
            <a:ext cx="28083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PromoQL</a:t>
            </a:r>
            <a:r>
              <a:rPr lang="en"/>
              <a:t> y visualización de datos</a:t>
            </a:r>
            <a:endParaRPr/>
          </a:p>
        </p:txBody>
      </p:sp>
      <p:sp>
        <p:nvSpPr>
          <p:cNvPr id="202" name="Google Shape;202;p33"/>
          <p:cNvSpPr txBox="1"/>
          <p:nvPr/>
        </p:nvSpPr>
        <p:spPr>
          <a:xfrm>
            <a:off x="1719125" y="1774575"/>
            <a:ext cx="26073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Su lugar de origen. motivos, su finalidad…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03" name="Google Shape;203;p33"/>
          <p:cNvSpPr txBox="1"/>
          <p:nvPr>
            <p:ph idx="5" type="title"/>
          </p:nvPr>
        </p:nvSpPr>
        <p:spPr>
          <a:xfrm>
            <a:off x="1180708" y="3283275"/>
            <a:ext cx="5385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4" name="Google Shape;204;p33"/>
          <p:cNvSpPr txBox="1"/>
          <p:nvPr>
            <p:ph idx="6" type="subTitle"/>
          </p:nvPr>
        </p:nvSpPr>
        <p:spPr>
          <a:xfrm>
            <a:off x="1719133" y="3283265"/>
            <a:ext cx="26073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Scraping</a:t>
            </a:r>
            <a:r>
              <a:rPr lang="en"/>
              <a:t> y métricas</a:t>
            </a:r>
            <a:endParaRPr/>
          </a:p>
        </p:txBody>
      </p:sp>
      <p:sp>
        <p:nvSpPr>
          <p:cNvPr id="205" name="Google Shape;205;p33"/>
          <p:cNvSpPr txBox="1"/>
          <p:nvPr/>
        </p:nvSpPr>
        <p:spPr>
          <a:xfrm>
            <a:off x="1850750" y="2728850"/>
            <a:ext cx="26073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Como está formado, qué componentes se diferencian…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06" name="Google Shape;206;p33"/>
          <p:cNvSpPr txBox="1"/>
          <p:nvPr/>
        </p:nvSpPr>
        <p:spPr>
          <a:xfrm>
            <a:off x="1850750" y="3908692"/>
            <a:ext cx="26073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Como se usan, funcionalidades…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07" name="Google Shape;207;p33"/>
          <p:cNvSpPr txBox="1"/>
          <p:nvPr/>
        </p:nvSpPr>
        <p:spPr>
          <a:xfrm>
            <a:off x="5660050" y="1922488"/>
            <a:ext cx="29256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Cómo almacena y clasifica los datos, como se configuran…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08" name="Google Shape;208;p33"/>
          <p:cNvSpPr txBox="1"/>
          <p:nvPr/>
        </p:nvSpPr>
        <p:spPr>
          <a:xfrm>
            <a:off x="5819200" y="3193375"/>
            <a:ext cx="26073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Lenguaje de trabajo de métricas 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09" name="Google Shape;209;p33"/>
          <p:cNvSpPr txBox="1"/>
          <p:nvPr/>
        </p:nvSpPr>
        <p:spPr>
          <a:xfrm>
            <a:off x="5660050" y="4393804"/>
            <a:ext cx="26073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Por que usar Prometheus, donde se aplican…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/>
          <p:nvPr>
            <p:ph type="title"/>
          </p:nvPr>
        </p:nvSpPr>
        <p:spPr>
          <a:xfrm>
            <a:off x="749775" y="3195400"/>
            <a:ext cx="4276800" cy="12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Origen</a:t>
            </a:r>
            <a:endParaRPr/>
          </a:p>
        </p:txBody>
      </p:sp>
      <p:sp>
        <p:nvSpPr>
          <p:cNvPr id="215" name="Google Shape;215;p34"/>
          <p:cNvSpPr txBox="1"/>
          <p:nvPr>
            <p:ph idx="1" type="body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"Donde hay métricas, hay verdad. Y Prometheus es el guardián del tiempo en la era digital."</a:t>
            </a:r>
            <a:endParaRPr b="1"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— Inspirado en la visión de los sistemas observables</a:t>
            </a:r>
            <a:endParaRPr/>
          </a:p>
        </p:txBody>
      </p:sp>
      <p:cxnSp>
        <p:nvCxnSpPr>
          <p:cNvPr id="216" name="Google Shape;216;p34">
            <a:hlinkClick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34"/>
          <p:cNvSpPr txBox="1"/>
          <p:nvPr>
            <p:ph idx="4294967295" type="title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lt2"/>
                </a:solidFill>
              </a:rPr>
              <a:t>01</a:t>
            </a:r>
            <a:endParaRPr sz="7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Biografía de Prometheus</a:t>
            </a:r>
            <a:endParaRPr/>
          </a:p>
        </p:txBody>
      </p:sp>
      <p:sp>
        <p:nvSpPr>
          <p:cNvPr id="223" name="Google Shape;223;p35"/>
          <p:cNvSpPr txBox="1"/>
          <p:nvPr>
            <p:ph idx="1" type="subTitle"/>
          </p:nvPr>
        </p:nvSpPr>
        <p:spPr>
          <a:xfrm>
            <a:off x="715100" y="1703000"/>
            <a:ext cx="3146100" cy="236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"/>
              <a:t>Desarrollada por SoundCloud en 2012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"/>
              <a:t>Diseñada para resolver problemas de monitoreo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"/>
              <a:t>2015: L</a:t>
            </a:r>
            <a:r>
              <a:rPr lang="en"/>
              <a:t>iberado como proyecto open source bajo la licencia Apache 2.0.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</a:pPr>
            <a:r>
              <a:rPr lang="en"/>
              <a:t>Convertida en proyecto de Cloud Native Computing Foundation (CNCF)</a:t>
            </a:r>
            <a:endParaRPr/>
          </a:p>
        </p:txBody>
      </p:sp>
      <p:pic>
        <p:nvPicPr>
          <p:cNvPr id="224" name="Google Shape;22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0650" y="1703000"/>
            <a:ext cx="3854300" cy="256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/>
          <p:nvPr>
            <p:ph type="title"/>
          </p:nvPr>
        </p:nvSpPr>
        <p:spPr>
          <a:xfrm>
            <a:off x="749775" y="3195400"/>
            <a:ext cx="7970700" cy="12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Arquitectura de Prometheus</a:t>
            </a:r>
            <a:endParaRPr sz="4100"/>
          </a:p>
        </p:txBody>
      </p:sp>
      <p:sp>
        <p:nvSpPr>
          <p:cNvPr id="230" name="Google Shape;230;p36"/>
          <p:cNvSpPr txBox="1"/>
          <p:nvPr>
            <p:ph idx="1" type="body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"La arquitectura es el juego sabio, correcto y magnífico de los volúmenes bajo la luz."</a:t>
            </a:r>
            <a:endParaRPr b="1"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— Le Corbusier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1" name="Google Shape;231;p36">
            <a:hlinkClick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2" name="Google Shape;232;p36"/>
          <p:cNvSpPr txBox="1"/>
          <p:nvPr>
            <p:ph idx="4294967295" type="title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lt2"/>
                </a:solidFill>
              </a:rPr>
              <a:t>02</a:t>
            </a:r>
            <a:endParaRPr sz="7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/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Composición</a:t>
            </a:r>
            <a:endParaRPr/>
          </a:p>
        </p:txBody>
      </p:sp>
      <p:pic>
        <p:nvPicPr>
          <p:cNvPr id="238" name="Google Shape;23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3400" y="229225"/>
            <a:ext cx="3321176" cy="336152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7"/>
          <p:cNvSpPr txBox="1"/>
          <p:nvPr/>
        </p:nvSpPr>
        <p:spPr>
          <a:xfrm>
            <a:off x="194100" y="1185375"/>
            <a:ext cx="5538600" cy="37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Prometheus Server</a:t>
            </a:r>
            <a:r>
              <a:rPr lang="en" sz="1100">
                <a:solidFill>
                  <a:schemeClr val="lt2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→</a:t>
            </a:r>
            <a:r>
              <a:rPr lang="en" sz="1100"/>
              <a:t> Núcleo que recopila y almacena métricas en una base de datos temporal.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Exporters</a:t>
            </a:r>
            <a:r>
              <a:rPr lang="en" sz="1100"/>
              <a:t> → Programas que exponen métricas de sistemas, servicios o aplicaciones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Pushgateway</a:t>
            </a:r>
            <a:r>
              <a:rPr lang="en">
                <a:latin typeface="Alexandria"/>
                <a:ea typeface="Alexandria"/>
                <a:cs typeface="Alexandria"/>
                <a:sym typeface="Alexandria"/>
              </a:rPr>
              <a:t> </a:t>
            </a:r>
            <a:r>
              <a:rPr lang="en" sz="1100"/>
              <a:t>→ Permite que jobs cortos envíen sus métricas a Prometheus.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Alertmanager</a:t>
            </a:r>
            <a:r>
              <a:rPr lang="en">
                <a:latin typeface="Alexandria"/>
                <a:ea typeface="Alexandria"/>
                <a:cs typeface="Alexandria"/>
                <a:sym typeface="Alexandria"/>
              </a:rPr>
              <a:t> </a:t>
            </a:r>
            <a:r>
              <a:rPr lang="en" sz="1100"/>
              <a:t>→ Gestiona alertas generadas por Prometheus (envía notificaciones a canales como email, Slack, etc.).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Service Discovery</a:t>
            </a:r>
            <a:r>
              <a:rPr b="1" lang="en" sz="1100">
                <a:solidFill>
                  <a:schemeClr val="lt2"/>
                </a:solidFill>
              </a:rPr>
              <a:t> </a:t>
            </a:r>
            <a:r>
              <a:rPr lang="en" sz="1100"/>
              <a:t>→ Mecanismo para encontrar automáticamente targets a monitorear.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PromQL</a:t>
            </a:r>
            <a:r>
              <a:rPr lang="en" sz="1100"/>
              <a:t> → Lenguaje de consultas propio para extraer y analizar métricas.</a:t>
            </a:r>
            <a:br>
              <a:rPr lang="en" sz="1100"/>
            </a:b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/>
          <p:nvPr>
            <p:ph type="title"/>
          </p:nvPr>
        </p:nvSpPr>
        <p:spPr>
          <a:xfrm>
            <a:off x="749775" y="3195400"/>
            <a:ext cx="7970700" cy="12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Scrapping y métricas </a:t>
            </a:r>
            <a:endParaRPr sz="4100"/>
          </a:p>
        </p:txBody>
      </p:sp>
      <p:sp>
        <p:nvSpPr>
          <p:cNvPr id="245" name="Google Shape;245;p38"/>
          <p:cNvSpPr txBox="1"/>
          <p:nvPr>
            <p:ph idx="1" type="body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b="1"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 que no se mide, no se puede mejorar.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— Peter Drucker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6" name="Google Shape;246;p38">
            <a:hlinkClick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7" name="Google Shape;247;p38"/>
          <p:cNvSpPr txBox="1"/>
          <p:nvPr>
            <p:ph idx="4294967295" type="title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lt2"/>
                </a:solidFill>
              </a:rPr>
              <a:t>03</a:t>
            </a:r>
            <a:endParaRPr sz="7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 txBox="1"/>
          <p:nvPr>
            <p:ph idx="1" type="subTitle"/>
          </p:nvPr>
        </p:nvSpPr>
        <p:spPr>
          <a:xfrm>
            <a:off x="715100" y="2046500"/>
            <a:ext cx="46182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/>
              <a:t>Proceso mediante el cual Prometheus consulta        periódicamente a sus objetivos  para obtener datos.</a:t>
            </a:r>
            <a:endParaRPr/>
          </a:p>
        </p:txBody>
      </p:sp>
      <p:sp>
        <p:nvSpPr>
          <p:cNvPr id="253" name="Google Shape;253;p39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Scraping y métricas</a:t>
            </a:r>
            <a:endParaRPr/>
          </a:p>
        </p:txBody>
      </p:sp>
      <p:sp>
        <p:nvSpPr>
          <p:cNvPr id="254" name="Google Shape;254;p39"/>
          <p:cNvSpPr txBox="1"/>
          <p:nvPr>
            <p:ph idx="2" type="subTitle"/>
          </p:nvPr>
        </p:nvSpPr>
        <p:spPr>
          <a:xfrm>
            <a:off x="715100" y="3299000"/>
            <a:ext cx="59301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</a:t>
            </a:r>
            <a:r>
              <a:rPr lang="en"/>
              <a:t>alores numéricos que representan el estado y rendimiento de un sistema.</a:t>
            </a:r>
            <a:endParaRPr/>
          </a:p>
        </p:txBody>
      </p:sp>
      <p:sp>
        <p:nvSpPr>
          <p:cNvPr id="255" name="Google Shape;255;p39"/>
          <p:cNvSpPr txBox="1"/>
          <p:nvPr>
            <p:ph idx="3" type="subTitle"/>
          </p:nvPr>
        </p:nvSpPr>
        <p:spPr>
          <a:xfrm>
            <a:off x="715100" y="1666700"/>
            <a:ext cx="59301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Scraping como…</a:t>
            </a:r>
            <a:endParaRPr/>
          </a:p>
        </p:txBody>
      </p:sp>
      <p:sp>
        <p:nvSpPr>
          <p:cNvPr id="256" name="Google Shape;256;p39"/>
          <p:cNvSpPr txBox="1"/>
          <p:nvPr>
            <p:ph idx="4" type="subTitle"/>
          </p:nvPr>
        </p:nvSpPr>
        <p:spPr>
          <a:xfrm>
            <a:off x="715100" y="2919200"/>
            <a:ext cx="59301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Métricas que recibe: </a:t>
            </a:r>
            <a:endParaRPr/>
          </a:p>
        </p:txBody>
      </p:sp>
      <p:pic>
        <p:nvPicPr>
          <p:cNvPr id="257" name="Google Shape;25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3397" y="138675"/>
            <a:ext cx="3364701" cy="255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type="title"/>
          </p:nvPr>
        </p:nvSpPr>
        <p:spPr>
          <a:xfrm>
            <a:off x="749775" y="3195400"/>
            <a:ext cx="7970700" cy="12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Almacenamiento de Prometheus</a:t>
            </a:r>
            <a:endParaRPr sz="4100"/>
          </a:p>
        </p:txBody>
      </p:sp>
      <p:sp>
        <p:nvSpPr>
          <p:cNvPr id="263" name="Google Shape;263;p40"/>
          <p:cNvSpPr txBox="1"/>
          <p:nvPr>
            <p:ph idx="1" type="body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b="1"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trabajo bien hecho no se pierde, se almacena en los cimientos del futuro.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— Henry Ford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4" name="Google Shape;264;p40">
            <a:hlinkClick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40"/>
          <p:cNvSpPr txBox="1"/>
          <p:nvPr>
            <p:ph idx="4294967295" type="title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lt2"/>
                </a:solidFill>
              </a:rPr>
              <a:t>04</a:t>
            </a:r>
            <a:endParaRPr sz="7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ead Funnel by Slidesgo">
  <a:themeElements>
    <a:clrScheme name="Simple Light">
      <a:dk1>
        <a:srgbClr val="15110E"/>
      </a:dk1>
      <a:lt1>
        <a:srgbClr val="FEFFF6"/>
      </a:lt1>
      <a:dk2>
        <a:srgbClr val="C2F5CC"/>
      </a:dk2>
      <a:lt2>
        <a:srgbClr val="52B878"/>
      </a:lt2>
      <a:accent1>
        <a:srgbClr val="13693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10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